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318" r:id="rId5"/>
    <p:sldId id="319" r:id="rId6"/>
    <p:sldId id="320" r:id="rId7"/>
    <p:sldId id="285" r:id="rId8"/>
    <p:sldId id="286" r:id="rId9"/>
    <p:sldId id="287" r:id="rId10"/>
    <p:sldId id="322" r:id="rId11"/>
    <p:sldId id="323" r:id="rId12"/>
    <p:sldId id="324" r:id="rId13"/>
    <p:sldId id="325" r:id="rId14"/>
    <p:sldId id="326" r:id="rId15"/>
    <p:sldId id="321" r:id="rId16"/>
    <p:sldId id="327" r:id="rId17"/>
    <p:sldId id="328" r:id="rId18"/>
    <p:sldId id="329" r:id="rId19"/>
    <p:sldId id="330" r:id="rId20"/>
    <p:sldId id="331" r:id="rId21"/>
    <p:sldId id="284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597A-43F3-4F0C-A80E-7D4DAA8750EA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0E42-CC51-4467-9ABA-93435DC2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8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software architecture of a program or computing system is the structure or structures of the system, which comprise the software components, the externally visible properties of those components, and the relationships among them. — Bass. et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0E42-CC51-4467-9ABA-93435DC28B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8941" y="329514"/>
            <a:ext cx="11491783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"/>
          </p:nvPr>
        </p:nvSpPr>
        <p:spPr>
          <a:xfrm>
            <a:off x="378941" y="1260389"/>
            <a:ext cx="11491783" cy="427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941" y="329514"/>
            <a:ext cx="11491783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941" y="1260389"/>
            <a:ext cx="11491783" cy="427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1531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01661" y="1877250"/>
            <a:ext cx="7922029" cy="708454"/>
          </a:xfrm>
        </p:spPr>
        <p:txBody>
          <a:bodyPr/>
          <a:lstStyle/>
          <a:p>
            <a:pPr algn="ctr"/>
            <a:r>
              <a:rPr lang="en-US" dirty="0" smtClean="0"/>
              <a:t>SOFTWARE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4986" y="4418818"/>
            <a:ext cx="7922029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58537" y="6335486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Catalogue Number</a:t>
            </a:r>
            <a:endParaRPr lang="en-GB" sz="1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660" y="2625377"/>
            <a:ext cx="7922029" cy="3493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An Introduction to </a:t>
            </a:r>
            <a:r>
              <a:rPr lang="en-US" dirty="0" smtClean="0"/>
              <a:t>Software Architecture</a:t>
            </a:r>
            <a:endParaRPr lang="en-US" dirty="0"/>
          </a:p>
        </p:txBody>
      </p:sp>
      <p:pic>
        <p:nvPicPr>
          <p:cNvPr id="1030" name="Picture 6" descr="28,200+ Software Engineering Icon Stock Illustrations, Royalty-Free Vector  Graphics &amp; Clip Art - iStock | Softwa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58" y="3180158"/>
            <a:ext cx="4382578" cy="2577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0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2130640"/>
            <a:ext cx="3935607" cy="1979722"/>
          </a:xfrm>
        </p:spPr>
        <p:txBody>
          <a:bodyPr/>
          <a:lstStyle/>
          <a:p>
            <a:r>
              <a:rPr lang="en-US" dirty="0" smtClean="0"/>
              <a:t>Key Features</a:t>
            </a:r>
          </a:p>
          <a:p>
            <a:pPr lvl="1"/>
            <a:r>
              <a:rPr lang="en-US" sz="1200" b="1" dirty="0"/>
              <a:t>Single Deployment</a:t>
            </a:r>
            <a:r>
              <a:rPr lang="en-US" sz="1200" dirty="0"/>
              <a:t>: All components are packaged and deployed together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Shared Memory</a:t>
            </a:r>
            <a:r>
              <a:rPr lang="en-US" sz="1200" dirty="0"/>
              <a:t>: Modules can communicate directly without network protocols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Tightly Coupled</a:t>
            </a:r>
            <a:r>
              <a:rPr lang="en-US" sz="1200" dirty="0"/>
              <a:t>: Changes in one part often require redeploying the entire application.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8941" y="1131304"/>
            <a:ext cx="11491783" cy="777395"/>
            <a:chOff x="378940" y="1781175"/>
            <a:chExt cx="3297711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unified codebase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where all components of an application (UI, business logic, and database) are tightly coupled and run as one unit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What is Monolithic Architecture? - SalesforceCode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t="8855" r="73944" b="27923"/>
          <a:stretch/>
        </p:blipFill>
        <p:spPr bwMode="auto">
          <a:xfrm>
            <a:off x="9331711" y="2055180"/>
            <a:ext cx="2539013" cy="40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78940" y="4332304"/>
            <a:ext cx="3935607" cy="1651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Cases</a:t>
            </a:r>
          </a:p>
          <a:p>
            <a:pPr lvl="1"/>
            <a:r>
              <a:rPr lang="en-US" sz="1200" b="1" dirty="0"/>
              <a:t>Small Applications</a:t>
            </a:r>
            <a:r>
              <a:rPr lang="en-US" sz="1200" dirty="0"/>
              <a:t>: Startups or MVPs where simplicity matters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Legacy Systems</a:t>
            </a:r>
            <a:r>
              <a:rPr lang="en-US" sz="1200" dirty="0"/>
              <a:t>: Older systems still using monolithic design (e.g., early versions of WordPress</a:t>
            </a:r>
            <a:r>
              <a:rPr lang="en-US" sz="1200" dirty="0" smtClean="0"/>
              <a:t>).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6505" y="212593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sz="1200" b="1" dirty="0"/>
              <a:t>Simple Development &amp; Deployment</a:t>
            </a:r>
            <a:r>
              <a:rPr lang="en-US" sz="1200" dirty="0"/>
              <a:t>: Easier to get started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Performance</a:t>
            </a:r>
            <a:r>
              <a:rPr lang="en-US" sz="1200" dirty="0"/>
              <a:t>: Less overhead compared to distributed architectures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Centralized Management</a:t>
            </a:r>
            <a:r>
              <a:rPr lang="en-US" sz="1200" dirty="0"/>
              <a:t>: Single application to monitor and maintain.</a:t>
            </a:r>
            <a:endParaRPr lang="en-US" sz="12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36505" y="416571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Disadvantages</a:t>
            </a:r>
          </a:p>
          <a:p>
            <a:pPr lvl="1"/>
            <a:r>
              <a:rPr lang="en-US" sz="1200" b="1" dirty="0"/>
              <a:t>Hard to Scale</a:t>
            </a:r>
            <a:r>
              <a:rPr lang="en-US" sz="1200" dirty="0"/>
              <a:t>: Entire application needs scaling, even for minor components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Difficult Maintenance</a:t>
            </a:r>
            <a:r>
              <a:rPr lang="en-US" sz="1200" dirty="0"/>
              <a:t>: Small changes require full redeployment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Tight Coupling</a:t>
            </a:r>
            <a:r>
              <a:rPr lang="en-US" sz="1200" dirty="0"/>
              <a:t>: Hard to adopt new technologies</a:t>
            </a:r>
            <a:r>
              <a:rPr lang="en-US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36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(N-Tier)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2130639"/>
            <a:ext cx="3935607" cy="24768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Layers</a:t>
            </a:r>
          </a:p>
          <a:p>
            <a:pPr lvl="1"/>
            <a:r>
              <a:rPr lang="en-US" sz="1200" b="1" dirty="0"/>
              <a:t>Presentation Layer</a:t>
            </a:r>
            <a:r>
              <a:rPr lang="en-US" sz="1200" dirty="0"/>
              <a:t>: User Interface (UI) for interacting with the system (e.g., web or mobile app</a:t>
            </a:r>
            <a:r>
              <a:rPr lang="en-US" sz="1200" dirty="0" smtClean="0"/>
              <a:t>).</a:t>
            </a:r>
          </a:p>
          <a:p>
            <a:pPr lvl="1"/>
            <a:r>
              <a:rPr lang="en-US" sz="1200" b="1" dirty="0"/>
              <a:t>Business Logic Layer</a:t>
            </a:r>
            <a:r>
              <a:rPr lang="en-US" sz="1200" dirty="0"/>
              <a:t>: Contains business rules and application logic (e.g., order processing logic</a:t>
            </a:r>
            <a:r>
              <a:rPr lang="en-US" sz="1200" dirty="0" smtClean="0"/>
              <a:t>).</a:t>
            </a:r>
          </a:p>
          <a:p>
            <a:pPr lvl="1"/>
            <a:r>
              <a:rPr lang="en-US" sz="1200" b="1" dirty="0"/>
              <a:t>Data Access Layer</a:t>
            </a:r>
            <a:r>
              <a:rPr lang="en-US" sz="1200" dirty="0"/>
              <a:t>: Handles communication with the database or external data sources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dirty="0"/>
              <a:t>Database Layer: Stores and retrieves application data.</a:t>
            </a:r>
          </a:p>
          <a:p>
            <a:pPr lvl="1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8941" y="1131304"/>
            <a:ext cx="11491783" cy="777395"/>
            <a:chOff x="378940" y="1781175"/>
            <a:chExt cx="3297711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Divides the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application into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logical layers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with each layer responsible for a specific concern, such as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presentation, business logic, and data access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These layers interact in a sequential manner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378940" y="4711117"/>
            <a:ext cx="3935607" cy="134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Cases</a:t>
            </a:r>
          </a:p>
          <a:p>
            <a:pPr lvl="1"/>
            <a:r>
              <a:rPr lang="en-US" sz="1200" b="1" dirty="0"/>
              <a:t>Web Applications</a:t>
            </a:r>
            <a:r>
              <a:rPr lang="en-US" sz="1200" dirty="0"/>
              <a:t>: Applications like e-commerce sites or ERP systems that involve user interfaces, business logic, and database interaction.</a:t>
            </a:r>
            <a:endParaRPr lang="en-US" sz="1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6505" y="212593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sz="1200" b="1" dirty="0"/>
              <a:t>Separation of Concerns</a:t>
            </a:r>
            <a:r>
              <a:rPr lang="en-US" sz="1200" dirty="0"/>
              <a:t>: Each layer handles specific tasks, improving modularity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Easier Maintenance</a:t>
            </a:r>
            <a:r>
              <a:rPr lang="en-US" sz="1200" dirty="0"/>
              <a:t>: Changes in one layer don’t affect </a:t>
            </a:r>
            <a:r>
              <a:rPr lang="en-US" sz="1200" dirty="0" smtClean="0"/>
              <a:t>others.</a:t>
            </a:r>
          </a:p>
          <a:p>
            <a:pPr lvl="1"/>
            <a:r>
              <a:rPr lang="en-US" sz="1200" b="1" dirty="0"/>
              <a:t>Scalability</a:t>
            </a:r>
            <a:r>
              <a:rPr lang="en-US" sz="1200" dirty="0"/>
              <a:t>: Layers can be scaled independently</a:t>
            </a:r>
            <a:r>
              <a:rPr lang="en-US" sz="1200" dirty="0" smtClean="0"/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36504" y="4292083"/>
            <a:ext cx="3935607" cy="169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Disadvantages</a:t>
            </a:r>
          </a:p>
          <a:p>
            <a:pPr lvl="1"/>
            <a:r>
              <a:rPr lang="en-US" sz="1200" b="1" dirty="0"/>
              <a:t>Performance Overhead</a:t>
            </a:r>
            <a:r>
              <a:rPr lang="en-US" sz="1200" dirty="0"/>
              <a:t>: Multiple layers introduce latency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Tight Dependency</a:t>
            </a:r>
            <a:r>
              <a:rPr lang="en-US" sz="1200" dirty="0"/>
              <a:t>: Changes across multiple layers may complicate updates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7170" name="Picture 2" descr="Layered (N-Layer) Architecture. In this article, we are going to talk… | by  Mehmet Ozkaya | Design Microservices Architecture with Patterns &amp;  Principles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11" y="3118146"/>
            <a:ext cx="2727922" cy="19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5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2130640"/>
            <a:ext cx="3935607" cy="2246052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endParaRPr lang="en-US" dirty="0" smtClean="0"/>
          </a:p>
          <a:p>
            <a:pPr lvl="1"/>
            <a:r>
              <a:rPr lang="en-US" sz="1200" b="1" dirty="0"/>
              <a:t>Independence:</a:t>
            </a:r>
            <a:r>
              <a:rPr lang="en-US" sz="1200" dirty="0"/>
              <a:t> Each </a:t>
            </a:r>
            <a:r>
              <a:rPr lang="en-US" sz="1200" dirty="0" err="1"/>
              <a:t>microservice</a:t>
            </a:r>
            <a:r>
              <a:rPr lang="en-US" sz="1200" dirty="0"/>
              <a:t> is developed, deployed, and scaled independently.</a:t>
            </a:r>
            <a:endParaRPr lang="en-US" sz="1200" dirty="0" smtClean="0"/>
          </a:p>
          <a:p>
            <a:pPr lvl="1"/>
            <a:r>
              <a:rPr lang="en-US" sz="1200" b="1" dirty="0"/>
              <a:t>Decentralized Data Management:</a:t>
            </a:r>
            <a:r>
              <a:rPr lang="en-US" sz="1200" dirty="0"/>
              <a:t> Each service can have its own database.</a:t>
            </a:r>
            <a:endParaRPr lang="en-US" sz="1200" dirty="0" smtClean="0"/>
          </a:p>
          <a:p>
            <a:pPr lvl="1"/>
            <a:r>
              <a:rPr lang="en-US" sz="1200" b="1" dirty="0"/>
              <a:t>Technology Diversity:</a:t>
            </a:r>
            <a:r>
              <a:rPr lang="en-US" sz="1200" dirty="0"/>
              <a:t> Different services can use different technologies and languages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8941" y="1131304"/>
            <a:ext cx="11491783" cy="777395"/>
            <a:chOff x="378940" y="1781175"/>
            <a:chExt cx="3297711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Breaks an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application into a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collection of small, independent services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that communicate over APIs. Each service is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loosely coupled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and focuses on a specific business capability.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378940" y="4711117"/>
            <a:ext cx="3935607" cy="134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Cases</a:t>
            </a:r>
          </a:p>
          <a:p>
            <a:pPr lvl="1"/>
            <a:r>
              <a:rPr lang="en-US" sz="1200" b="1" dirty="0"/>
              <a:t>E-commerce platforms</a:t>
            </a:r>
            <a:r>
              <a:rPr lang="en-US" sz="1200" dirty="0"/>
              <a:t>: Separate services for product catalog, orders, and payments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Streaming services</a:t>
            </a:r>
            <a:r>
              <a:rPr lang="en-US" sz="1200" dirty="0"/>
              <a:t>: Netflix uses </a:t>
            </a:r>
            <a:r>
              <a:rPr lang="en-US" sz="1200" dirty="0" err="1"/>
              <a:t>microservices</a:t>
            </a:r>
            <a:r>
              <a:rPr lang="en-US" sz="1200" dirty="0"/>
              <a:t> for content delivery and recommendations.</a:t>
            </a:r>
            <a:endParaRPr lang="en-US" sz="1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6505" y="212593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sz="1200" b="1" dirty="0"/>
              <a:t>Scalability:</a:t>
            </a:r>
            <a:r>
              <a:rPr lang="en-US" sz="1200" dirty="0"/>
              <a:t> Services can be scaled independently based on demand.</a:t>
            </a:r>
            <a:endParaRPr lang="en-US" sz="1200" dirty="0" smtClean="0"/>
          </a:p>
          <a:p>
            <a:pPr lvl="1"/>
            <a:r>
              <a:rPr lang="en-US" sz="1200" b="1" dirty="0"/>
              <a:t>Fault Isolation:</a:t>
            </a:r>
            <a:r>
              <a:rPr lang="en-US" sz="1200" dirty="0"/>
              <a:t> A failure in one service doesn’t bring down the entire application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Faster Deployment:</a:t>
            </a:r>
            <a:r>
              <a:rPr lang="en-US" sz="1200" dirty="0"/>
              <a:t> Teams can deploy services without waiting for the entire system.</a:t>
            </a:r>
            <a:endParaRPr lang="en-US" sz="12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36504" y="4292082"/>
            <a:ext cx="3935607" cy="17684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Disadvantages</a:t>
            </a:r>
          </a:p>
          <a:p>
            <a:pPr lvl="1"/>
            <a:r>
              <a:rPr lang="en-US" sz="1200" b="1" dirty="0"/>
              <a:t>Complexity:</a:t>
            </a:r>
            <a:r>
              <a:rPr lang="en-US" sz="1200" dirty="0"/>
              <a:t> Managing many services can be challenging.</a:t>
            </a:r>
            <a:endParaRPr lang="en-US" sz="1200" dirty="0" smtClean="0"/>
          </a:p>
          <a:p>
            <a:pPr lvl="1"/>
            <a:r>
              <a:rPr lang="en-US" sz="1200" b="1" dirty="0" smtClean="0"/>
              <a:t>Inter-Service </a:t>
            </a:r>
            <a:r>
              <a:rPr lang="en-US" sz="1200" b="1" dirty="0"/>
              <a:t>Communication Overhead:</a:t>
            </a:r>
            <a:r>
              <a:rPr lang="en-US" sz="1200" dirty="0"/>
              <a:t> Network latency can affect performance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DevOps Required:</a:t>
            </a:r>
            <a:r>
              <a:rPr lang="en-US" sz="1200" dirty="0"/>
              <a:t> Requires automation for deployment, monitoring, and scaling.</a:t>
            </a:r>
          </a:p>
        </p:txBody>
      </p:sp>
      <p:pic>
        <p:nvPicPr>
          <p:cNvPr id="8194" name="Picture 2" descr="Microservice Architecture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86" y="3392951"/>
            <a:ext cx="261962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2130640"/>
            <a:ext cx="3935607" cy="2246052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endParaRPr lang="en-US" dirty="0" smtClean="0"/>
          </a:p>
          <a:p>
            <a:pPr lvl="1"/>
            <a:r>
              <a:rPr lang="en-US" sz="1200" b="1" dirty="0"/>
              <a:t>Decoupled Communication:</a:t>
            </a:r>
            <a:r>
              <a:rPr lang="en-US" sz="1200" dirty="0"/>
              <a:t> Components interact via events without knowing about each other directly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Asynchronous Processing:</a:t>
            </a:r>
            <a:r>
              <a:rPr lang="en-US" sz="1200" dirty="0"/>
              <a:t> Events are processed independently, improving responsiveness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Real-Time Responses:</a:t>
            </a:r>
            <a:r>
              <a:rPr lang="en-US" sz="1200" dirty="0"/>
              <a:t> Triggers actions immediately when an event occurs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8941" y="1131304"/>
            <a:ext cx="11491783" cy="777395"/>
            <a:chOff x="378940" y="1781175"/>
            <a:chExt cx="3297711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Revolves around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detection and reaction to events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Components produce events (publishers), and other components (subscribers) respond to those events asynchronously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363984" y="4376693"/>
            <a:ext cx="3950563" cy="1683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Cases</a:t>
            </a:r>
          </a:p>
          <a:p>
            <a:pPr lvl="1"/>
            <a:r>
              <a:rPr lang="en-US" sz="1200" b="1" dirty="0" err="1"/>
              <a:t>IoT</a:t>
            </a:r>
            <a:r>
              <a:rPr lang="en-US" sz="1200" b="1" dirty="0"/>
              <a:t> Systems:</a:t>
            </a:r>
            <a:r>
              <a:rPr lang="en-US" sz="1200" dirty="0"/>
              <a:t> Sensors send real-time data for processing (e.g., smart homes</a:t>
            </a:r>
            <a:r>
              <a:rPr lang="en-US" sz="1200" dirty="0" smtClean="0"/>
              <a:t>).</a:t>
            </a:r>
          </a:p>
          <a:p>
            <a:pPr lvl="1"/>
            <a:r>
              <a:rPr lang="en-US" sz="1200" b="1" dirty="0"/>
              <a:t>Payment Systems:</a:t>
            </a:r>
            <a:r>
              <a:rPr lang="en-US" sz="1200" dirty="0"/>
              <a:t> Payment confirmation triggers email notifications or updates to orders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Streaming Platforms:</a:t>
            </a:r>
            <a:r>
              <a:rPr lang="en-US" sz="1200" dirty="0"/>
              <a:t> User activity (like play or pause) generates events for recommendations.</a:t>
            </a:r>
          </a:p>
          <a:p>
            <a:pPr lvl="1"/>
            <a:endParaRPr lang="en-US" sz="1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6505" y="212593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sz="1200" b="1" dirty="0"/>
              <a:t>Scalability:</a:t>
            </a:r>
            <a:r>
              <a:rPr lang="en-US" sz="1200" dirty="0"/>
              <a:t> Independent components make it easier to scale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Flexibility:</a:t>
            </a:r>
            <a:r>
              <a:rPr lang="en-US" sz="1200" dirty="0"/>
              <a:t> New event handlers can be added without disrupting the system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Fault Tolerance:</a:t>
            </a:r>
            <a:r>
              <a:rPr lang="en-US" sz="1200" dirty="0"/>
              <a:t> Partial system failures don’t impact the entire application</a:t>
            </a:r>
            <a:r>
              <a:rPr lang="en-US" sz="1200" dirty="0" smtClean="0"/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36504" y="4292082"/>
            <a:ext cx="3935607" cy="17684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Disadvantages</a:t>
            </a:r>
          </a:p>
          <a:p>
            <a:pPr lvl="1"/>
            <a:r>
              <a:rPr lang="en-US" sz="1200" b="1" dirty="0"/>
              <a:t>Complexity:</a:t>
            </a:r>
            <a:r>
              <a:rPr lang="en-US" sz="1200" dirty="0"/>
              <a:t> Requires careful management of event flows and dependencies.</a:t>
            </a:r>
            <a:endParaRPr lang="en-US" sz="1200" dirty="0" smtClean="0"/>
          </a:p>
          <a:p>
            <a:pPr lvl="1"/>
            <a:r>
              <a:rPr lang="en-US" sz="1200" b="1" dirty="0"/>
              <a:t>Testing Challenges:</a:t>
            </a:r>
            <a:r>
              <a:rPr lang="en-US" sz="1200" dirty="0"/>
              <a:t> Harder to track issues across multiple event triggers.</a:t>
            </a:r>
            <a:endParaRPr lang="en-US" sz="1200" dirty="0" smtClean="0"/>
          </a:p>
          <a:p>
            <a:pPr lvl="1"/>
            <a:r>
              <a:rPr lang="en-US" sz="1200" b="1" dirty="0"/>
              <a:t>Event Ordering Issues:</a:t>
            </a:r>
            <a:r>
              <a:rPr lang="en-US" sz="1200" dirty="0"/>
              <a:t> Ensuring correct event sequence can be tricky.</a:t>
            </a:r>
          </a:p>
        </p:txBody>
      </p:sp>
      <p:pic>
        <p:nvPicPr>
          <p:cNvPr id="9218" name="Picture 2" descr="What Is Event-Driven Architecture? Everything You Need to K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897" y="3279267"/>
            <a:ext cx="3205103" cy="138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5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2130640"/>
            <a:ext cx="3935607" cy="2246052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endParaRPr lang="en-US" dirty="0" smtClean="0"/>
          </a:p>
          <a:p>
            <a:pPr lvl="1"/>
            <a:r>
              <a:rPr lang="en-US" sz="1200" b="1" dirty="0"/>
              <a:t>No Server Management:</a:t>
            </a:r>
            <a:r>
              <a:rPr lang="en-US" sz="1200" dirty="0"/>
              <a:t> Infrastructure is managed by the cloud provider (e.g., AWS, Azure).</a:t>
            </a:r>
            <a:endParaRPr lang="en-US" sz="1200" dirty="0" smtClean="0"/>
          </a:p>
          <a:p>
            <a:pPr lvl="1"/>
            <a:r>
              <a:rPr lang="en-US" sz="1200" b="1" dirty="0"/>
              <a:t>Pay-as-You-Go:</a:t>
            </a:r>
            <a:r>
              <a:rPr lang="en-US" sz="1200" dirty="0"/>
              <a:t> You only pay for the time your code runs.</a:t>
            </a:r>
            <a:endParaRPr lang="en-US" sz="1200" dirty="0" smtClean="0"/>
          </a:p>
          <a:p>
            <a:pPr lvl="1"/>
            <a:r>
              <a:rPr lang="en-US" sz="1200" b="1" dirty="0"/>
              <a:t>Event-Triggered Execution:</a:t>
            </a:r>
            <a:r>
              <a:rPr lang="en-US" sz="1200" dirty="0"/>
              <a:t> Functions are invoked in response to events, such as HTTP requests or database changes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8941" y="1131304"/>
            <a:ext cx="11491783" cy="777395"/>
            <a:chOff x="378940" y="1781175"/>
            <a:chExt cx="3297711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Allows developers 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</a:t>
              </a:r>
              <a: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focus on writing code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without managing infrastructure. Applications run in </a:t>
              </a:r>
              <a: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functions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which are executed only when triggered by specific events, and </a:t>
              </a:r>
              <a: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auto-scale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as needed</a:t>
              </a: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363984" y="4376693"/>
            <a:ext cx="3950563" cy="1683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Cases</a:t>
            </a:r>
          </a:p>
          <a:p>
            <a:pPr lvl="1"/>
            <a:r>
              <a:rPr lang="en-US" sz="1200" b="1" dirty="0" err="1"/>
              <a:t>Webhooks</a:t>
            </a:r>
            <a:r>
              <a:rPr lang="en-US" sz="1200" b="1" dirty="0"/>
              <a:t> and Notifications:</a:t>
            </a:r>
            <a:r>
              <a:rPr lang="en-US" sz="1200" dirty="0"/>
              <a:t> Send notifications in response to user activities.</a:t>
            </a:r>
            <a:endParaRPr lang="en-US" sz="1200" dirty="0" smtClean="0"/>
          </a:p>
          <a:p>
            <a:pPr lvl="1"/>
            <a:r>
              <a:rPr lang="en-US" sz="1200" b="1" dirty="0"/>
              <a:t>File Processing:</a:t>
            </a:r>
            <a:r>
              <a:rPr lang="en-US" sz="1200" dirty="0"/>
              <a:t> Automatically resize or process images when uploaded.</a:t>
            </a:r>
            <a:endParaRPr lang="en-US" sz="1200" dirty="0" smtClean="0"/>
          </a:p>
          <a:p>
            <a:pPr lvl="1"/>
            <a:r>
              <a:rPr lang="en-US" sz="1200" b="1" dirty="0" err="1"/>
              <a:t>IoT</a:t>
            </a:r>
            <a:r>
              <a:rPr lang="en-US" sz="1200" b="1" dirty="0"/>
              <a:t> Systems:</a:t>
            </a:r>
            <a:r>
              <a:rPr lang="en-US" sz="1200" dirty="0"/>
              <a:t> Handle real-time data from sensors with minimal infrastructure.</a:t>
            </a:r>
          </a:p>
          <a:p>
            <a:pPr lvl="1"/>
            <a:endParaRPr lang="en-US" sz="1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6505" y="2125932"/>
            <a:ext cx="3935607" cy="198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Advantages</a:t>
            </a:r>
          </a:p>
          <a:p>
            <a:pPr lvl="1"/>
            <a:r>
              <a:rPr lang="en-US" sz="1200" b="1" dirty="0"/>
              <a:t>Reduced Operational Costs:</a:t>
            </a:r>
            <a:r>
              <a:rPr lang="en-US" sz="1200" dirty="0"/>
              <a:t> No need to manage or maintain servers.</a:t>
            </a:r>
            <a:endParaRPr lang="en-US" sz="1200" dirty="0" smtClean="0"/>
          </a:p>
          <a:p>
            <a:pPr lvl="1"/>
            <a:r>
              <a:rPr lang="en-US" sz="1200" b="1" dirty="0"/>
              <a:t>Scalability:</a:t>
            </a:r>
            <a:r>
              <a:rPr lang="en-US" sz="1200" dirty="0"/>
              <a:t> Functions automatically scale with demand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Faster Time-to-Market:</a:t>
            </a:r>
            <a:r>
              <a:rPr lang="en-US" sz="1200" dirty="0"/>
              <a:t> Developers focus on code, not infrastructure.</a:t>
            </a:r>
            <a:endParaRPr lang="en-US" sz="12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36504" y="4292082"/>
            <a:ext cx="3935607" cy="1768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Disadvantages</a:t>
            </a:r>
          </a:p>
          <a:p>
            <a:pPr lvl="1"/>
            <a:r>
              <a:rPr lang="en-US" sz="1200" b="1" dirty="0"/>
              <a:t>Cold Start Latency:</a:t>
            </a:r>
            <a:r>
              <a:rPr lang="en-US" sz="1200" dirty="0"/>
              <a:t> Functions may take time to spin up on first invocation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b="1" dirty="0"/>
              <a:t>Limited Execution Time:</a:t>
            </a:r>
            <a:r>
              <a:rPr lang="en-US" sz="1200" dirty="0"/>
              <a:t> Some cloud functions have timeout restrictions (e.g., 15 minutes).</a:t>
            </a:r>
            <a:endParaRPr lang="en-US" sz="1200" dirty="0" smtClean="0"/>
          </a:p>
          <a:p>
            <a:pPr lvl="1"/>
            <a:r>
              <a:rPr lang="en-US" sz="1200" b="1" dirty="0"/>
              <a:t>Vendor Lock-In:</a:t>
            </a:r>
            <a:r>
              <a:rPr lang="en-US" sz="1200" dirty="0"/>
              <a:t> Tightly coupled with cloud provider technologies.</a:t>
            </a:r>
          </a:p>
        </p:txBody>
      </p:sp>
      <p:pic>
        <p:nvPicPr>
          <p:cNvPr id="10244" name="Picture 4" descr="Serverless Architecture Patterns in AWS | by Naresh Waswani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827" y="3118146"/>
            <a:ext cx="3144070" cy="20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08" y="130589"/>
            <a:ext cx="11491783" cy="708454"/>
          </a:xfrm>
        </p:spPr>
        <p:txBody>
          <a:bodyPr/>
          <a:lstStyle/>
          <a:p>
            <a:r>
              <a:rPr lang="en-US" dirty="0" smtClean="0"/>
              <a:t>Architecture Visualization (4+1 Model)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877" y="942718"/>
            <a:ext cx="4934379" cy="1784652"/>
          </a:xfrm>
        </p:spPr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b="1" dirty="0"/>
              <a:t>4+1 View Model</a:t>
            </a:r>
            <a:r>
              <a:rPr lang="en-US" dirty="0"/>
              <a:t>, introduced by </a:t>
            </a:r>
            <a:r>
              <a:rPr lang="en-US" b="1" dirty="0"/>
              <a:t>Philippe </a:t>
            </a:r>
            <a:r>
              <a:rPr lang="en-US" b="1" dirty="0" err="1"/>
              <a:t>Kruchten</a:t>
            </a:r>
            <a:r>
              <a:rPr lang="en-US" dirty="0"/>
              <a:t>, organizes a software architecture into </a:t>
            </a:r>
            <a:r>
              <a:rPr lang="en-US" b="1" dirty="0"/>
              <a:t>five views</a:t>
            </a:r>
            <a:r>
              <a:rPr lang="en-US" dirty="0"/>
              <a:t>, each representing a different perspective. It helps stakeholders understand and validate the architecture by focusing on different concerns.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7" y="2820863"/>
            <a:ext cx="4820323" cy="310558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88586" y="942717"/>
            <a:ext cx="2068152" cy="2315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1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Logical View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200" b="1" dirty="0"/>
              <a:t>Purpose</a:t>
            </a:r>
            <a:r>
              <a:rPr lang="en-US" sz="1200" dirty="0"/>
              <a:t>: Focuses on the </a:t>
            </a:r>
            <a:r>
              <a:rPr lang="en-US" sz="1200" b="1" dirty="0"/>
              <a:t>functional requirements</a:t>
            </a:r>
            <a:r>
              <a:rPr lang="en-US" sz="1200" dirty="0"/>
              <a:t> (what the system does</a:t>
            </a:r>
            <a:r>
              <a:rPr lang="en-US" sz="1200" dirty="0" smtClean="0"/>
              <a:t>)</a:t>
            </a:r>
            <a:r>
              <a:rPr lang="en-US" altLang="en-US" sz="1200" dirty="0" smtClean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1200" b="1" dirty="0"/>
              <a:t>Audience</a:t>
            </a:r>
            <a:r>
              <a:rPr lang="en-US" sz="1200" dirty="0"/>
              <a:t>: Developers and designers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b="1" dirty="0"/>
              <a:t>Example</a:t>
            </a:r>
            <a:r>
              <a:rPr lang="en-US" sz="1200" dirty="0"/>
              <a:t>: Class diagrams, object models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b="1" dirty="0"/>
              <a:t>Tools</a:t>
            </a:r>
            <a:r>
              <a:rPr lang="en-US" sz="1200" dirty="0"/>
              <a:t>: UML diagrams.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85769" y="942717"/>
            <a:ext cx="2068152" cy="2315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Development View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/>
              <a:t>Purpose</a:t>
            </a:r>
            <a:r>
              <a:rPr lang="en-US" sz="1400" dirty="0"/>
              <a:t>: Describes the </a:t>
            </a:r>
            <a:r>
              <a:rPr lang="en-US" sz="1400" b="1" dirty="0"/>
              <a:t>software's structure</a:t>
            </a:r>
            <a:r>
              <a:rPr lang="en-US" sz="1400" dirty="0"/>
              <a:t> from the developer’s perspective, including components and </a:t>
            </a:r>
            <a:r>
              <a:rPr lang="en-US" sz="1400" dirty="0" smtClean="0"/>
              <a:t>modules</a:t>
            </a:r>
          </a:p>
          <a:p>
            <a:pPr marL="0" indent="0">
              <a:buNone/>
            </a:pPr>
            <a:r>
              <a:rPr lang="en-US" sz="1400" b="1" dirty="0"/>
              <a:t>Audience</a:t>
            </a:r>
            <a:r>
              <a:rPr lang="en-US" sz="1400" dirty="0"/>
              <a:t>: Developers and system architects.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b="1" dirty="0"/>
              <a:t>Example</a:t>
            </a:r>
            <a:r>
              <a:rPr lang="en-US" sz="1400" dirty="0"/>
              <a:t>: Code modules, packages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r>
              <a:rPr lang="en-US" sz="1400" b="1" dirty="0"/>
              <a:t>Tools</a:t>
            </a:r>
            <a:r>
              <a:rPr lang="en-US" sz="1400" dirty="0"/>
              <a:t>: Component diagrams</a:t>
            </a:r>
            <a:r>
              <a:rPr lang="en-US" sz="1400" dirty="0" smtClean="0"/>
              <a:t>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88586" y="3465454"/>
            <a:ext cx="2068152" cy="258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900" b="1" dirty="0"/>
              <a:t>Process View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1" dirty="0"/>
              <a:t>Purpose</a:t>
            </a:r>
            <a:r>
              <a:rPr lang="en-US" dirty="0"/>
              <a:t>: Focuses on </a:t>
            </a:r>
            <a:r>
              <a:rPr lang="en-US" b="1" dirty="0"/>
              <a:t>runtime behavior</a:t>
            </a:r>
            <a:r>
              <a:rPr lang="en-US" dirty="0"/>
              <a:t>, including how components interact and communicate</a:t>
            </a:r>
            <a:r>
              <a:rPr lang="en-US" dirty="0" smtClean="0"/>
              <a:t>.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b="1" dirty="0"/>
              <a:t>Audience</a:t>
            </a:r>
            <a:r>
              <a:rPr lang="en-US" dirty="0"/>
              <a:t>: Performance engineers and system integrators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 Activity diagrams, sequence diagrams.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Tools</a:t>
            </a:r>
            <a:r>
              <a:rPr lang="en-US" dirty="0"/>
              <a:t>: UML Sequence diagrams</a:t>
            </a:r>
            <a:r>
              <a:rPr lang="en-US" dirty="0" smtClean="0"/>
              <a:t>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685769" y="3465454"/>
            <a:ext cx="2068152" cy="258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900" b="1" dirty="0" smtClean="0"/>
              <a:t>Physical </a:t>
            </a:r>
            <a:r>
              <a:rPr lang="en-US" sz="2900" b="1" dirty="0"/>
              <a:t>View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300" b="1" dirty="0"/>
              <a:t>Purpose</a:t>
            </a:r>
            <a:r>
              <a:rPr lang="en-US" sz="2300" dirty="0"/>
              <a:t>: Shows the </a:t>
            </a:r>
            <a:r>
              <a:rPr lang="en-US" sz="2300" b="1" dirty="0"/>
              <a:t>physical deployment</a:t>
            </a:r>
            <a:r>
              <a:rPr lang="en-US" sz="2300" dirty="0"/>
              <a:t> of the software on hardware infrastructure.</a:t>
            </a:r>
            <a:r>
              <a:rPr lang="en-US" altLang="en-US" sz="230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300" b="1" dirty="0"/>
              <a:t>Audience</a:t>
            </a:r>
            <a:r>
              <a:rPr lang="en-US" sz="2300" dirty="0"/>
              <a:t>: System administrators and network engineers.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b="1" dirty="0"/>
              <a:t>Example</a:t>
            </a:r>
            <a:r>
              <a:rPr lang="en-US" sz="2300" dirty="0"/>
              <a:t>: Server nodes, network architecture.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b="1" dirty="0"/>
              <a:t>Tools</a:t>
            </a:r>
            <a:r>
              <a:rPr lang="en-US" sz="2300" dirty="0"/>
              <a:t>: Deployment diagrams</a:t>
            </a:r>
            <a:r>
              <a:rPr lang="en-US" dirty="0"/>
              <a:t>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737178" y="2100411"/>
            <a:ext cx="2068152" cy="258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900" b="1" dirty="0" smtClean="0"/>
              <a:t>Use Case </a:t>
            </a:r>
            <a:r>
              <a:rPr lang="en-US" sz="2900" b="1" dirty="0"/>
              <a:t>View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300" b="1" dirty="0"/>
              <a:t>Purpose</a:t>
            </a:r>
            <a:r>
              <a:rPr lang="en-US" sz="2300" dirty="0"/>
              <a:t>: </a:t>
            </a:r>
            <a:r>
              <a:rPr lang="en-US" sz="2400" dirty="0"/>
              <a:t>Captures the </a:t>
            </a:r>
            <a:r>
              <a:rPr lang="en-US" sz="2400" b="1" dirty="0"/>
              <a:t>scenarios and use cases</a:t>
            </a:r>
            <a:r>
              <a:rPr lang="en-US" sz="2400" dirty="0"/>
              <a:t> that show how the system interacts with users</a:t>
            </a:r>
            <a:r>
              <a:rPr lang="en-US" sz="2400" dirty="0" smtClean="0"/>
              <a:t>.</a:t>
            </a:r>
            <a:r>
              <a:rPr lang="en-US" altLang="en-US" sz="230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300" b="1" dirty="0"/>
              <a:t>Audience</a:t>
            </a:r>
            <a:r>
              <a:rPr lang="en-US" sz="2300" dirty="0"/>
              <a:t>: </a:t>
            </a:r>
            <a:r>
              <a:rPr lang="en-US" sz="2400" dirty="0"/>
              <a:t>Business analysts, customers, and testers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r>
              <a:rPr lang="en-US" sz="2300" b="1" dirty="0"/>
              <a:t>Example</a:t>
            </a:r>
            <a:r>
              <a:rPr lang="en-US" sz="2300" dirty="0"/>
              <a:t>: </a:t>
            </a:r>
            <a:r>
              <a:rPr lang="en-US" sz="2400" dirty="0"/>
              <a:t>Use case diagrams and stories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r>
              <a:rPr lang="en-US" sz="2300" b="1" dirty="0"/>
              <a:t>Tools</a:t>
            </a:r>
            <a:r>
              <a:rPr lang="en-US" sz="2300" dirty="0"/>
              <a:t>: </a:t>
            </a:r>
            <a:r>
              <a:rPr lang="en-US" sz="2400" dirty="0"/>
              <a:t>UML Use Case diagrams</a:t>
            </a:r>
            <a:r>
              <a:rPr lang="en-US" dirty="0" smtClean="0"/>
              <a:t>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08" y="130589"/>
            <a:ext cx="11491783" cy="708454"/>
          </a:xfrm>
        </p:spPr>
        <p:txBody>
          <a:bodyPr/>
          <a:lstStyle/>
          <a:p>
            <a:r>
              <a:rPr lang="en-US" dirty="0" smtClean="0"/>
              <a:t>Architecture Visualization (4+1 Model) </a:t>
            </a:r>
            <a:r>
              <a:rPr lang="en-US" sz="2000" dirty="0" smtClean="0"/>
              <a:t>Cont’d…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877" y="942718"/>
            <a:ext cx="7846255" cy="2652738"/>
          </a:xfrm>
        </p:spPr>
        <p:txBody>
          <a:bodyPr>
            <a:normAutofit/>
          </a:bodyPr>
          <a:lstStyle/>
          <a:p>
            <a:r>
              <a:rPr lang="en-US" dirty="0"/>
              <a:t>Visualization </a:t>
            </a:r>
            <a:r>
              <a:rPr lang="en-US" dirty="0" smtClean="0"/>
              <a:t>Example:</a:t>
            </a:r>
          </a:p>
          <a:p>
            <a:pPr lvl="1"/>
            <a:r>
              <a:rPr lang="en-US" dirty="0"/>
              <a:t>Imagine building an e-commerce platform</a:t>
            </a:r>
            <a:r>
              <a:rPr lang="en-US" dirty="0" smtClean="0"/>
              <a:t>:</a:t>
            </a:r>
          </a:p>
          <a:p>
            <a:pPr lvl="2"/>
            <a:r>
              <a:rPr lang="en-US" b="1" dirty="0"/>
              <a:t>Logical View</a:t>
            </a:r>
            <a:r>
              <a:rPr lang="en-US" dirty="0"/>
              <a:t>: Product, Order, and Payment classes</a:t>
            </a:r>
            <a:r>
              <a:rPr lang="en-US" dirty="0" smtClean="0"/>
              <a:t>.</a:t>
            </a:r>
          </a:p>
          <a:p>
            <a:pPr lvl="2"/>
            <a:r>
              <a:rPr lang="en-US" b="1" dirty="0"/>
              <a:t>Development View</a:t>
            </a:r>
            <a:r>
              <a:rPr lang="en-US" dirty="0"/>
              <a:t>: Frontend, backend modules</a:t>
            </a:r>
            <a:r>
              <a:rPr lang="en-US" dirty="0" smtClean="0"/>
              <a:t>.</a:t>
            </a:r>
          </a:p>
          <a:p>
            <a:pPr lvl="2"/>
            <a:r>
              <a:rPr lang="en-US" b="1" dirty="0"/>
              <a:t>Process View</a:t>
            </a:r>
            <a:r>
              <a:rPr lang="en-US" dirty="0"/>
              <a:t>: Checkout process with API calls between </a:t>
            </a:r>
            <a:r>
              <a:rPr lang="en-US" dirty="0" smtClean="0"/>
              <a:t>modules.</a:t>
            </a:r>
          </a:p>
          <a:p>
            <a:pPr lvl="2"/>
            <a:r>
              <a:rPr lang="en-US" b="1" dirty="0"/>
              <a:t>Physical View</a:t>
            </a:r>
            <a:r>
              <a:rPr lang="en-US" dirty="0"/>
              <a:t>: Cloud deployment on multiple </a:t>
            </a:r>
            <a:r>
              <a:rPr lang="en-US" dirty="0" smtClean="0"/>
              <a:t>servers.</a:t>
            </a:r>
          </a:p>
          <a:p>
            <a:pPr lvl="2"/>
            <a:r>
              <a:rPr lang="en-US" b="1" dirty="0"/>
              <a:t>Use Case View</a:t>
            </a:r>
            <a:r>
              <a:rPr lang="en-US" dirty="0"/>
              <a:t>: Customer placing an order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2308" y="3456579"/>
            <a:ext cx="7246977" cy="234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 Advantages:</a:t>
            </a:r>
          </a:p>
          <a:p>
            <a:pPr lvl="1"/>
            <a:r>
              <a:rPr lang="en-US" b="1" dirty="0"/>
              <a:t>Comprehensive Understanding:</a:t>
            </a:r>
            <a:r>
              <a:rPr lang="en-US" dirty="0"/>
              <a:t> Covers both technical and business perspectives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Different Stakeholders Focus:</a:t>
            </a:r>
            <a:r>
              <a:rPr lang="en-US" dirty="0"/>
              <a:t> Tailors to developers, analysts, and operations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Facilitates Communication:</a:t>
            </a:r>
            <a:r>
              <a:rPr lang="en-US" dirty="0"/>
              <a:t> Improves collaboration between diverse teams.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45062" y="2498802"/>
            <a:ext cx="369902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</a:t>
            </a:r>
            <a:r>
              <a:rPr lang="en-US" b="1" dirty="0"/>
              <a:t>4+1 View Model</a:t>
            </a:r>
            <a:r>
              <a:rPr lang="en-US" dirty="0"/>
              <a:t> provides a structured way to document and communicate </a:t>
            </a:r>
            <a:r>
              <a:rPr lang="en-US" b="1" dirty="0"/>
              <a:t>complex architectures</a:t>
            </a:r>
            <a:r>
              <a:rPr lang="en-US" dirty="0"/>
              <a:t> efficiently.</a:t>
            </a:r>
          </a:p>
        </p:txBody>
      </p:sp>
    </p:spTree>
    <p:extLst>
      <p:ext uri="{BB962C8B-B14F-4D97-AF65-F5344CB8AC3E}">
        <p14:creationId xmlns:p14="http://schemas.microsoft.com/office/powerpoint/2010/main" val="19142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08" y="130589"/>
            <a:ext cx="11491783" cy="708454"/>
          </a:xfrm>
        </p:spPr>
        <p:txBody>
          <a:bodyPr/>
          <a:lstStyle/>
          <a:p>
            <a:r>
              <a:rPr lang="en-US" dirty="0"/>
              <a:t>Key Architectural Considerations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999" y="1395479"/>
            <a:ext cx="5094177" cy="91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Scalability:</a:t>
            </a:r>
            <a:endParaRPr lang="en-US" dirty="0" smtClean="0"/>
          </a:p>
          <a:p>
            <a:pPr lvl="1"/>
            <a:r>
              <a:rPr lang="en-US" dirty="0"/>
              <a:t>Can the system grow with user demand?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80999" y="2864630"/>
            <a:ext cx="5094177" cy="91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Performance:</a:t>
            </a:r>
            <a:endParaRPr lang="en-US" dirty="0" smtClean="0"/>
          </a:p>
          <a:p>
            <a:pPr lvl="1"/>
            <a:r>
              <a:rPr lang="en-US" dirty="0"/>
              <a:t>How fast does the system respond to requests?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80998" y="4333781"/>
            <a:ext cx="5094177" cy="91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Security:</a:t>
            </a:r>
          </a:p>
          <a:p>
            <a:pPr lvl="1"/>
            <a:r>
              <a:rPr lang="en-US" dirty="0"/>
              <a:t>Are data and services protected?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6581437" y="2018189"/>
            <a:ext cx="5094177" cy="91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Maintainability:</a:t>
            </a:r>
          </a:p>
          <a:p>
            <a:pPr lvl="1"/>
            <a:r>
              <a:rPr lang="en-US" dirty="0"/>
              <a:t>Can developers easily update or fix issues?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6581437" y="3421066"/>
            <a:ext cx="5094177" cy="91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Cost:</a:t>
            </a:r>
          </a:p>
          <a:p>
            <a:pPr lvl="1"/>
            <a:r>
              <a:rPr lang="en-US" dirty="0"/>
              <a:t>Does the architecture align with budget constraints?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08" y="130589"/>
            <a:ext cx="11491783" cy="708454"/>
          </a:xfrm>
        </p:spPr>
        <p:txBody>
          <a:bodyPr/>
          <a:lstStyle/>
          <a:p>
            <a:r>
              <a:rPr lang="en-US" dirty="0" smtClean="0"/>
              <a:t>How to choose the Right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08" y="1129055"/>
            <a:ext cx="11491783" cy="4275439"/>
          </a:xfrm>
        </p:spPr>
        <p:txBody>
          <a:bodyPr/>
          <a:lstStyle/>
          <a:p>
            <a:r>
              <a:rPr lang="en-US" b="1" dirty="0"/>
              <a:t>Project Requirements</a:t>
            </a:r>
            <a:r>
              <a:rPr lang="en-US" dirty="0"/>
              <a:t>: Consider complexity, budget, and deadlines</a:t>
            </a:r>
            <a:r>
              <a:rPr lang="en-US" dirty="0" smtClean="0"/>
              <a:t>.</a:t>
            </a:r>
          </a:p>
          <a:p>
            <a:r>
              <a:rPr lang="en-US" b="1" dirty="0"/>
              <a:t>Team Skillset</a:t>
            </a:r>
            <a:r>
              <a:rPr lang="en-US" dirty="0"/>
              <a:t>: Choose an architecture your team can manage</a:t>
            </a:r>
            <a:r>
              <a:rPr lang="en-US" dirty="0" smtClean="0"/>
              <a:t>.</a:t>
            </a:r>
          </a:p>
          <a:p>
            <a:r>
              <a:rPr lang="en-US" b="1" dirty="0"/>
              <a:t>Scalability Needs</a:t>
            </a:r>
            <a:r>
              <a:rPr lang="en-US" dirty="0"/>
              <a:t>: Plan for future growth if necessary</a:t>
            </a:r>
            <a:r>
              <a:rPr lang="en-US" dirty="0" smtClean="0"/>
              <a:t>.</a:t>
            </a:r>
          </a:p>
          <a:p>
            <a:r>
              <a:rPr lang="en-US" b="1" dirty="0"/>
              <a:t>Technology Stack</a:t>
            </a:r>
            <a:r>
              <a:rPr lang="en-US" dirty="0"/>
              <a:t>: Match architecture with your stack (e.g., use </a:t>
            </a:r>
            <a:r>
              <a:rPr lang="en-US" dirty="0" err="1"/>
              <a:t>microservices</a:t>
            </a:r>
            <a:r>
              <a:rPr lang="en-US" dirty="0"/>
              <a:t> for cloud-native apps</a:t>
            </a:r>
            <a:r>
              <a:rPr lang="en-US" dirty="0" smtClean="0"/>
              <a:t>).</a:t>
            </a:r>
          </a:p>
          <a:p>
            <a:r>
              <a:rPr lang="en-US" b="1" dirty="0"/>
              <a:t>Deployment Strategy</a:t>
            </a:r>
            <a:r>
              <a:rPr lang="en-US" dirty="0"/>
              <a:t>: Decide whether on-premises, cloud, or hybrid deployment is needed.</a:t>
            </a:r>
          </a:p>
        </p:txBody>
      </p:sp>
    </p:spTree>
    <p:extLst>
      <p:ext uri="{BB962C8B-B14F-4D97-AF65-F5344CB8AC3E}">
        <p14:creationId xmlns:p14="http://schemas.microsoft.com/office/powerpoint/2010/main" val="15542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08" y="130589"/>
            <a:ext cx="11491783" cy="708454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08" y="1129055"/>
            <a:ext cx="11491783" cy="4275439"/>
          </a:xfrm>
        </p:spPr>
        <p:txBody>
          <a:bodyPr/>
          <a:lstStyle/>
          <a:p>
            <a:r>
              <a:rPr lang="en-US" dirty="0"/>
              <a:t>A well-designed architecture is crucial for the </a:t>
            </a:r>
            <a:r>
              <a:rPr lang="en-US" b="1" dirty="0"/>
              <a:t>success</a:t>
            </a:r>
            <a:r>
              <a:rPr lang="en-US" dirty="0"/>
              <a:t> and </a:t>
            </a:r>
            <a:r>
              <a:rPr lang="en-US" b="1" dirty="0"/>
              <a:t>longevity</a:t>
            </a:r>
            <a:r>
              <a:rPr lang="en-US" dirty="0"/>
              <a:t> of software projects</a:t>
            </a:r>
            <a:r>
              <a:rPr lang="en-US" dirty="0" smtClean="0"/>
              <a:t>.</a:t>
            </a:r>
          </a:p>
          <a:p>
            <a:r>
              <a:rPr lang="en-US" dirty="0"/>
              <a:t>Familiarity with </a:t>
            </a:r>
            <a:r>
              <a:rPr lang="en-US" b="1" dirty="0"/>
              <a:t>patterns</a:t>
            </a:r>
            <a:r>
              <a:rPr lang="en-US" dirty="0"/>
              <a:t> and </a:t>
            </a:r>
            <a:r>
              <a:rPr lang="en-US" b="1" dirty="0"/>
              <a:t>architectural types</a:t>
            </a:r>
            <a:r>
              <a:rPr lang="en-US" dirty="0"/>
              <a:t> equips you to handle real-world development challenges confidently</a:t>
            </a:r>
            <a:r>
              <a:rPr lang="en-US" dirty="0" smtClean="0"/>
              <a:t>.</a:t>
            </a:r>
          </a:p>
          <a:p>
            <a:r>
              <a:rPr lang="en-US" dirty="0"/>
              <a:t>As you grow in your career, understanding </a:t>
            </a:r>
            <a:r>
              <a:rPr lang="en-US" b="1" dirty="0"/>
              <a:t>how and when to apply architectural patterns</a:t>
            </a:r>
            <a:r>
              <a:rPr lang="en-US" dirty="0"/>
              <a:t> will be key to delivering robust solutions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74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86232"/>
            <a:ext cx="11491783" cy="660387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379412" y="954847"/>
            <a:ext cx="6831013" cy="38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What we will learn today: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Recap of Software Design Principles and Patterns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</a:t>
            </a: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Architecture? And it’s importance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Levels of Architecture</a:t>
            </a: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4" name="Picture 2" descr="How to Learn Effectively : Understanding Learning Process | by Wafi Harowa 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78" y="721689"/>
            <a:ext cx="2922622" cy="241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78941" y="1290583"/>
            <a:ext cx="1132182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Monolithic: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a simple blog website.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Microservices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 an e-commerce platform with cart, product, and payment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Layered: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university management system with student, course, and grading layers.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Event-Driven: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 a food delivery system where orders trigger real-time updates to restaurants.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a photo-sharing app where image uploads trigger resizing functions. </a:t>
            </a:r>
          </a:p>
        </p:txBody>
      </p:sp>
    </p:spTree>
    <p:extLst>
      <p:ext uri="{BB962C8B-B14F-4D97-AF65-F5344CB8AC3E}">
        <p14:creationId xmlns:p14="http://schemas.microsoft.com/office/powerpoint/2010/main" val="39210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85751" y="1992428"/>
            <a:ext cx="5416113" cy="703689"/>
          </a:xfrm>
        </p:spPr>
        <p:txBody>
          <a:bodyPr/>
          <a:lstStyle/>
          <a:p>
            <a:pPr algn="ctr"/>
            <a:r>
              <a:rPr lang="en-US" sz="3600" dirty="0">
                <a:latin typeface="Calibri" pitchFamily="34" charset="0"/>
              </a:rPr>
              <a:t>Questions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81" y="2494037"/>
            <a:ext cx="3136963" cy="19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0"/>
            <a:ext cx="12192000" cy="684349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4986" y="4418818"/>
            <a:ext cx="7922029" cy="70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83" y="1522761"/>
            <a:ext cx="7859268" cy="44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Recap </a:t>
            </a:r>
            <a:r>
              <a:rPr lang="en-US" dirty="0" smtClean="0"/>
              <a:t>– Software </a:t>
            </a:r>
            <a:r>
              <a:rPr lang="en-US" dirty="0" smtClean="0"/>
              <a:t>Design Principles and Patterns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350192" y="1184570"/>
            <a:ext cx="3297711" cy="2246527"/>
            <a:chOff x="378940" y="1781175"/>
            <a:chExt cx="3297711" cy="2667000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 Patterns: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Proven, generalized solution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commonly recurring software design 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problems. Guides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make design decisions more consistent and efficient.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6291" y="1184570"/>
            <a:ext cx="3297711" cy="2246527"/>
            <a:chOff x="378940" y="1781175"/>
            <a:chExt cx="3297711" cy="2667000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378940" y="1932122"/>
              <a:ext cx="3297711" cy="25160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 Principles: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General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guidelines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and </a:t>
              </a:r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best practices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are used to create software that is maintainable, scalable, and efficient.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8940" y="1781175"/>
              <a:ext cx="3297711" cy="150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1026290" y="3759582"/>
            <a:ext cx="3297711" cy="16359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SOLID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DRY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KISS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YAGNI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350191" y="3759582"/>
            <a:ext cx="3297711" cy="16359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Creational</a:t>
            </a:r>
            <a:endParaRPr lang="en-US" sz="24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Structural</a:t>
            </a:r>
            <a:endParaRPr lang="en-US" sz="24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Behavioral</a:t>
            </a:r>
            <a:endParaRPr lang="en-US" sz="24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36567"/>
            <a:ext cx="11491783" cy="708454"/>
          </a:xfrm>
        </p:spPr>
        <p:txBody>
          <a:bodyPr/>
          <a:lstStyle/>
          <a:p>
            <a:r>
              <a:rPr lang="en-US" dirty="0" smtClean="0"/>
              <a:t>Introduction – Software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80096" y="2423017"/>
            <a:ext cx="3229761" cy="1754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Software Architecture?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003034"/>
            <a:ext cx="3251647" cy="4476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91" y="1409898"/>
            <a:ext cx="4999214" cy="3662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001" y="4748913"/>
            <a:ext cx="5763429" cy="12955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087" y="1179944"/>
            <a:ext cx="5847126" cy="47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Architecture -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5" y="1210067"/>
            <a:ext cx="5635877" cy="2563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5" y="4236489"/>
            <a:ext cx="5497281" cy="146802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0117" y="1210067"/>
            <a:ext cx="5529214" cy="27075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8172" y="4150408"/>
            <a:ext cx="5529214" cy="166316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05722" y="2029778"/>
            <a:ext cx="3450301" cy="22067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Regardless of the Domain, the architecture work is about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STRUCTURE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+ </a:t>
            </a:r>
            <a:r>
              <a:rPr 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VISION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1" y="228846"/>
            <a:ext cx="11491783" cy="708454"/>
          </a:xfrm>
        </p:spPr>
        <p:txBody>
          <a:bodyPr/>
          <a:lstStyle/>
          <a:p>
            <a:r>
              <a:rPr lang="en-US" dirty="0" smtClean="0"/>
              <a:t>Software Architecture - Explained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1" y="1078102"/>
            <a:ext cx="6360291" cy="4770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26" y="2147581"/>
            <a:ext cx="4781598" cy="23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16" y="124802"/>
            <a:ext cx="11491783" cy="708454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Architecture?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44316" y="1123523"/>
            <a:ext cx="5506483" cy="48156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 smtClean="0"/>
              <a:t>The Architecture is not an Operational software. Rather, it is a representation the enables a software engineer to:</a:t>
            </a:r>
            <a:endParaRPr lang="en-US" sz="2400" dirty="0" smtClean="0"/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Analyze the effectiveness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the design in meeting the stated requirements.</a:t>
            </a: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Consider architecture alternatives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 a stage when making design changes is still relatively easy, and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Reduce the risks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associated with the construction of software.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276929" y="133167"/>
            <a:ext cx="5506483" cy="5939161"/>
            <a:chOff x="6232539" y="0"/>
            <a:chExt cx="5506483" cy="5939161"/>
          </a:xfrm>
        </p:grpSpPr>
        <p:sp>
          <p:nvSpPr>
            <p:cNvPr id="35" name="Title 1"/>
            <p:cNvSpPr txBox="1">
              <a:spLocks/>
            </p:cNvSpPr>
            <p:nvPr/>
          </p:nvSpPr>
          <p:spPr>
            <a:xfrm>
              <a:off x="6232539" y="1123522"/>
              <a:ext cx="5506483" cy="48156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028700" lvl="1" indent="-571500"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Representations of software architecture are an enabler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 communication between all parties (stakeholders) who are interested in development of computer based system.</a:t>
              </a:r>
            </a:p>
            <a:p>
              <a:pPr marL="1028700" lvl="1" indent="-57150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The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architecture highlights early design decisions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will have a profound impact on all software engineering work that follows and, as important, on the ultimate success of the system as an operational entity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marL="1028700" lvl="1" indent="-57150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Architecture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“constitutes a relatively small, intellectually graspable model of how the system is structured and how its components work together”.</a:t>
              </a:r>
            </a:p>
            <a:p>
              <a:pPr marL="1485900" lvl="2" indent="-571500">
                <a:buFont typeface="Wingdings" panose="05000000000000000000" pitchFamily="2" charset="2"/>
                <a:buChar char="q"/>
              </a:pPr>
              <a:endPara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485900" lvl="2" indent="-571500">
                <a:buFont typeface="Wingdings" panose="05000000000000000000" pitchFamily="2" charset="2"/>
                <a:buChar char="q"/>
              </a:pPr>
              <a:endPara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028700" lvl="1" indent="-571500">
                <a:buFont typeface="Wingdings" panose="05000000000000000000" pitchFamily="2" charset="2"/>
                <a:buChar char="q"/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028700" lvl="1" indent="-571500">
                <a:buFont typeface="Wingdings" panose="05000000000000000000" pitchFamily="2" charset="2"/>
                <a:buChar char="q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74" name="Picture 2" descr="Important icon hi-res stock photography and images - Alam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" t="11851" r="6893" b="23031"/>
            <a:stretch/>
          </p:blipFill>
          <p:spPr bwMode="auto">
            <a:xfrm>
              <a:off x="8238476" y="0"/>
              <a:ext cx="1899823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0" y="158064"/>
            <a:ext cx="11491783" cy="708454"/>
          </a:xfrm>
        </p:spPr>
        <p:txBody>
          <a:bodyPr/>
          <a:lstStyle/>
          <a:p>
            <a:r>
              <a:rPr lang="en-US" dirty="0" smtClean="0"/>
              <a:t>Levels of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1199839"/>
            <a:ext cx="703043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41" y="234264"/>
            <a:ext cx="11491783" cy="708454"/>
          </a:xfrm>
        </p:spPr>
        <p:txBody>
          <a:bodyPr/>
          <a:lstStyle/>
          <a:p>
            <a:r>
              <a:rPr lang="en-US" dirty="0" smtClean="0"/>
              <a:t>Types of </a:t>
            </a:r>
            <a:r>
              <a:rPr lang="en-US" dirty="0" smtClean="0"/>
              <a:t>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156" y="996930"/>
            <a:ext cx="3010665" cy="7388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Monolithic </a:t>
            </a:r>
            <a:r>
              <a:rPr lang="en-US" dirty="0" smtClean="0"/>
              <a:t>Architecture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8154" y="2040031"/>
            <a:ext cx="3010667" cy="7715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Layered (N-Tier) Architecture</a:t>
            </a: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8154" y="3115814"/>
            <a:ext cx="3010667" cy="709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Microservices</a:t>
            </a:r>
            <a:r>
              <a:rPr lang="en-US" dirty="0"/>
              <a:t> Architecture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8152" y="4207246"/>
            <a:ext cx="3010667" cy="70952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Event-Driven Architecture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8153" y="5298679"/>
            <a:ext cx="3010667" cy="7026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Serverless</a:t>
            </a:r>
            <a:r>
              <a:rPr lang="en-US" dirty="0"/>
              <a:t> Architecture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79381" y="923669"/>
            <a:ext cx="7305978" cy="8799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Single, unified codebase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Example: A traditional e-commerce application. </a:t>
            </a: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9381" y="2040031"/>
            <a:ext cx="7305978" cy="7966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Components organized into logical layers (e.g., presentation, business, data).</a:t>
            </a:r>
            <a:endParaRPr lang="en-US" altLang="en-US" sz="15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Web applications with front-end, back-end, and database layers.</a:t>
            </a:r>
            <a:r>
              <a:rPr lang="en-US" altLang="en-US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79381" y="3030469"/>
            <a:ext cx="7305978" cy="963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Application divided into small, independent services.</a:t>
            </a:r>
            <a:endParaRPr lang="en-US" alt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Netflix uses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to handle different features (billing, recommendations).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279381" y="4205033"/>
            <a:ext cx="7305978" cy="7852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Components communicate via events (asynchronous messaging).</a:t>
            </a:r>
            <a:endParaRPr lang="en-US" alt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applications that respond to sensor data in real time.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279381" y="5298679"/>
            <a:ext cx="7305978" cy="7026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Uses cloud services to run code only when needed, with no need to manage infrastructure.</a:t>
            </a:r>
            <a:endParaRPr lang="en-US" alt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AWS Lambda, Azure Functions.</a:t>
            </a:r>
            <a:r>
              <a:rPr lang="en-US" alt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35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11991</TotalTime>
  <Words>1938</Words>
  <Application>Microsoft Office PowerPoint</Application>
  <PresentationFormat>Widescreen</PresentationFormat>
  <Paragraphs>216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SOFTWARE Architecture</vt:lpstr>
      <vt:lpstr>Objectives</vt:lpstr>
      <vt:lpstr>Recap – Software Design Principles and Patterns</vt:lpstr>
      <vt:lpstr>Introduction – Software Architecture</vt:lpstr>
      <vt:lpstr>Software Architecture - Definition</vt:lpstr>
      <vt:lpstr>Software Architecture - Explained</vt:lpstr>
      <vt:lpstr>Why Architecture?</vt:lpstr>
      <vt:lpstr>Levels of Architecture</vt:lpstr>
      <vt:lpstr>Types of Software Architecture</vt:lpstr>
      <vt:lpstr>Monolith Architecture</vt:lpstr>
      <vt:lpstr>Layered (N-Tier) Architecture</vt:lpstr>
      <vt:lpstr>Microservices Architecture</vt:lpstr>
      <vt:lpstr>Event driven Architecture</vt:lpstr>
      <vt:lpstr>Serverless Architecture</vt:lpstr>
      <vt:lpstr>Architecture Visualization (4+1 Model)</vt:lpstr>
      <vt:lpstr>Architecture Visualization (4+1 Model) Cont’d…</vt:lpstr>
      <vt:lpstr>Key Architectural Considerations</vt:lpstr>
      <vt:lpstr>How to choose the Right Architecture</vt:lpstr>
      <vt:lpstr>Conclusion</vt:lpstr>
      <vt:lpstr>Exercise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Homezi</dc:creator>
  <cp:lastModifiedBy>Chetan Narayana Murthy</cp:lastModifiedBy>
  <cp:revision>269</cp:revision>
  <dcterms:created xsi:type="dcterms:W3CDTF">2022-05-25T11:30:27Z</dcterms:created>
  <dcterms:modified xsi:type="dcterms:W3CDTF">2024-10-24T09:42:51Z</dcterms:modified>
</cp:coreProperties>
</file>